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Manrop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19845"/>
            <a:ext cx="7556421" cy="2835116"/>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Elevating Personal Expression: Transforming Everyday Style &amp; Beauty with Intelligent AI</a:t>
            </a:r>
            <a:endParaRPr lang="en-US" sz="4450" dirty="0"/>
          </a:p>
        </p:txBody>
      </p:sp>
      <p:sp>
        <p:nvSpPr>
          <p:cNvPr id="4" name="Text 1"/>
          <p:cNvSpPr/>
          <p:nvPr/>
        </p:nvSpPr>
        <p:spPr>
          <a:xfrm>
            <a:off x="793790" y="479512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Reimagining how individuals interact with style, beauty, and self-expression — powered by multimodal AI that sees, listens, and guides. This modern AI turns routine style decisions into personalized, confidence-boosting experiences with measurable engagement and significant business opportunity.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8916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Leading the Future of Personalized Style &amp; Beauty</a:t>
            </a:r>
            <a:endParaRPr lang="en-US" sz="4450" dirty="0"/>
          </a:p>
        </p:txBody>
      </p:sp>
      <p:sp>
        <p:nvSpPr>
          <p:cNvPr id="4" name="Text 1"/>
          <p:cNvSpPr/>
          <p:nvPr/>
        </p:nvSpPr>
        <p:spPr>
          <a:xfrm>
            <a:off x="6280190" y="364688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This AI-driven assistant is more than just a product; it's a strategic move to capture a burgeoning market, delivering unparalleled personalization and driving significant commercial success. We are poised to transform how millions engage with their personal style, creating both immense value for users and robust growth for our business.</a:t>
            </a:r>
            <a:endParaRPr lang="en-US" sz="1750" dirty="0"/>
          </a:p>
        </p:txBody>
      </p:sp>
      <p:pic>
        <p:nvPicPr>
          <p:cNvPr id="5" name="Image 1" descr="preencoded.png">
            <a:hlinkClick r:id="rId3" tooltip=""/>
          </p:cNvPr>
          <p:cNvPicPr>
            <a:picLocks noChangeAspect="1"/>
          </p:cNvPicPr>
          <p:nvPr/>
        </p:nvPicPr>
        <p:blipFill>
          <a:blip r:embed="rId2"/>
          <a:stretch>
            <a:fillRect/>
          </a:stretch>
        </p:blipFill>
        <p:spPr>
          <a:xfrm>
            <a:off x="6280190" y="5716548"/>
            <a:ext cx="4138136"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876544" y="1546860"/>
            <a:ext cx="9613106" cy="492562"/>
          </a:xfrm>
          <a:prstGeom prst="rect">
            <a:avLst/>
          </a:prstGeom>
          <a:noFill/>
          <a:ln/>
        </p:spPr>
        <p:txBody>
          <a:bodyPr wrap="none" lIns="0" tIns="0" rIns="0" bIns="0" rtlCol="0" anchor="t"/>
          <a:lstStyle/>
          <a:p>
            <a:pPr algn="l" indent="0" marL="0">
              <a:lnSpc>
                <a:spcPts val="3850"/>
              </a:lnSpc>
              <a:buNone/>
            </a:pPr>
            <a:r>
              <a:rPr lang="en-US" sz="3100" dirty="0">
                <a:solidFill>
                  <a:srgbClr val="0C0D0F"/>
                </a:solidFill>
                <a:latin typeface="Inter" pitchFamily="34" charset="0"/>
                <a:ea typeface="Inter" pitchFamily="34" charset="-122"/>
                <a:cs typeface="Inter" pitchFamily="34" charset="-120"/>
              </a:rPr>
              <a:t>The Problem: A Gap in Personalized Style Guidance</a:t>
            </a:r>
            <a:endParaRPr lang="en-US" sz="3100" dirty="0"/>
          </a:p>
        </p:txBody>
      </p:sp>
      <p:pic>
        <p:nvPicPr>
          <p:cNvPr id="3" name="Image 0" descr="preencoded.png">    </p:cNvPr>
          <p:cNvPicPr>
            <a:picLocks noChangeAspect="1"/>
          </p:cNvPicPr>
          <p:nvPr/>
        </p:nvPicPr>
        <p:blipFill>
          <a:blip r:embed="rId1"/>
          <a:stretch>
            <a:fillRect/>
          </a:stretch>
        </p:blipFill>
        <p:spPr>
          <a:xfrm>
            <a:off x="1876544" y="2362557"/>
            <a:ext cx="6935510" cy="4161234"/>
          </a:xfrm>
          <a:prstGeom prst="rect">
            <a:avLst/>
          </a:prstGeom>
        </p:spPr>
      </p:pic>
      <p:sp>
        <p:nvSpPr>
          <p:cNvPr id="4" name="Shape 1"/>
          <p:cNvSpPr/>
          <p:nvPr/>
        </p:nvSpPr>
        <p:spPr>
          <a:xfrm>
            <a:off x="9204246" y="2326958"/>
            <a:ext cx="354687" cy="354687"/>
          </a:xfrm>
          <a:prstGeom prst="roundRect">
            <a:avLst>
              <a:gd name="adj" fmla="val 40000"/>
            </a:avLst>
          </a:prstGeom>
          <a:solidFill>
            <a:srgbClr val="FFFFFF"/>
          </a:solidFill>
          <a:ln w="7620">
            <a:solidFill>
              <a:srgbClr val="FF7047"/>
            </a:solidFill>
            <a:prstDash val="solid"/>
          </a:ln>
        </p:spPr>
      </p:sp>
      <p:sp>
        <p:nvSpPr>
          <p:cNvPr id="5" name="Text 2"/>
          <p:cNvSpPr/>
          <p:nvPr/>
        </p:nvSpPr>
        <p:spPr>
          <a:xfrm>
            <a:off x="9668470" y="2381131"/>
            <a:ext cx="2168247" cy="246221"/>
          </a:xfrm>
          <a:prstGeom prst="rect">
            <a:avLst/>
          </a:prstGeom>
          <a:noFill/>
          <a:ln/>
        </p:spPr>
        <p:txBody>
          <a:bodyPr wrap="none" lIns="0" tIns="0" rIns="0" bIns="0" rtlCol="0" anchor="t"/>
          <a:lstStyle/>
          <a:p>
            <a:pPr algn="l" indent="0" marL="0">
              <a:lnSpc>
                <a:spcPts val="1900"/>
              </a:lnSpc>
              <a:buNone/>
            </a:pPr>
            <a:r>
              <a:rPr lang="en-US" sz="1550" dirty="0">
                <a:solidFill>
                  <a:srgbClr val="55575A"/>
                </a:solidFill>
                <a:latin typeface="Inter" pitchFamily="34" charset="0"/>
                <a:ea typeface="Inter" pitchFamily="34" charset="-122"/>
                <a:cs typeface="Inter" pitchFamily="34" charset="-120"/>
              </a:rPr>
              <a:t>Lack of Personalization</a:t>
            </a:r>
            <a:endParaRPr lang="en-US" sz="1550" dirty="0"/>
          </a:p>
        </p:txBody>
      </p:sp>
      <p:sp>
        <p:nvSpPr>
          <p:cNvPr id="6" name="Text 3"/>
          <p:cNvSpPr/>
          <p:nvPr/>
        </p:nvSpPr>
        <p:spPr>
          <a:xfrm>
            <a:off x="9668470" y="2736890"/>
            <a:ext cx="3092768" cy="854869"/>
          </a:xfrm>
          <a:prstGeom prst="rect">
            <a:avLst/>
          </a:prstGeom>
          <a:noFill/>
          <a:ln/>
        </p:spPr>
        <p:txBody>
          <a:bodyPr wrap="square" lIns="0" tIns="0" rIns="0" bIns="0" rtlCol="0" anchor="t"/>
          <a:lstStyle/>
          <a:p>
            <a:pPr algn="l" indent="0" marL="0">
              <a:lnSpc>
                <a:spcPts val="1650"/>
              </a:lnSpc>
              <a:buNone/>
            </a:pPr>
            <a:r>
              <a:rPr lang="en-US" sz="1200" dirty="0">
                <a:solidFill>
                  <a:srgbClr val="55575A"/>
                </a:solidFill>
                <a:latin typeface="Manrope" pitchFamily="34" charset="0"/>
                <a:ea typeface="Manrope" pitchFamily="34" charset="-122"/>
                <a:cs typeface="Manrope" pitchFamily="34" charset="-120"/>
              </a:rPr>
              <a:t>Consumers struggle to find instant, reliable, and truly personalized beauty and style advice tailored to their unique features.</a:t>
            </a:r>
            <a:endParaRPr lang="en-US" sz="1200" dirty="0"/>
          </a:p>
        </p:txBody>
      </p:sp>
      <p:sp>
        <p:nvSpPr>
          <p:cNvPr id="7" name="Shape 4"/>
          <p:cNvSpPr/>
          <p:nvPr/>
        </p:nvSpPr>
        <p:spPr>
          <a:xfrm>
            <a:off x="9204246" y="3810833"/>
            <a:ext cx="354687" cy="354687"/>
          </a:xfrm>
          <a:prstGeom prst="roundRect">
            <a:avLst>
              <a:gd name="adj" fmla="val 40000"/>
            </a:avLst>
          </a:prstGeom>
          <a:solidFill>
            <a:srgbClr val="FFFFFF"/>
          </a:solidFill>
          <a:ln w="7620">
            <a:solidFill>
              <a:srgbClr val="FF7047"/>
            </a:solidFill>
            <a:prstDash val="solid"/>
          </a:ln>
        </p:spPr>
      </p:sp>
      <p:sp>
        <p:nvSpPr>
          <p:cNvPr id="8" name="Text 5"/>
          <p:cNvSpPr/>
          <p:nvPr/>
        </p:nvSpPr>
        <p:spPr>
          <a:xfrm>
            <a:off x="9668470" y="3865007"/>
            <a:ext cx="2234208" cy="246221"/>
          </a:xfrm>
          <a:prstGeom prst="rect">
            <a:avLst/>
          </a:prstGeom>
          <a:noFill/>
          <a:ln/>
        </p:spPr>
        <p:txBody>
          <a:bodyPr wrap="none" lIns="0" tIns="0" rIns="0" bIns="0" rtlCol="0" anchor="t"/>
          <a:lstStyle/>
          <a:p>
            <a:pPr algn="l" indent="0" marL="0">
              <a:lnSpc>
                <a:spcPts val="1900"/>
              </a:lnSpc>
              <a:buNone/>
            </a:pPr>
            <a:r>
              <a:rPr lang="en-US" sz="1550" dirty="0">
                <a:solidFill>
                  <a:srgbClr val="55575A"/>
                </a:solidFill>
                <a:latin typeface="Inter" pitchFamily="34" charset="0"/>
                <a:ea typeface="Inter" pitchFamily="34" charset="-122"/>
                <a:cs typeface="Inter" pitchFamily="34" charset="-120"/>
              </a:rPr>
              <a:t>Fragmented Information</a:t>
            </a:r>
            <a:endParaRPr lang="en-US" sz="1550" dirty="0"/>
          </a:p>
        </p:txBody>
      </p:sp>
      <p:sp>
        <p:nvSpPr>
          <p:cNvPr id="9" name="Text 6"/>
          <p:cNvSpPr/>
          <p:nvPr/>
        </p:nvSpPr>
        <p:spPr>
          <a:xfrm>
            <a:off x="9668470" y="4220766"/>
            <a:ext cx="3092768" cy="854869"/>
          </a:xfrm>
          <a:prstGeom prst="rect">
            <a:avLst/>
          </a:prstGeom>
          <a:noFill/>
          <a:ln/>
        </p:spPr>
        <p:txBody>
          <a:bodyPr wrap="square" lIns="0" tIns="0" rIns="0" bIns="0" rtlCol="0" anchor="t"/>
          <a:lstStyle/>
          <a:p>
            <a:pPr algn="l" indent="0" marL="0">
              <a:lnSpc>
                <a:spcPts val="1650"/>
              </a:lnSpc>
              <a:buNone/>
            </a:pPr>
            <a:r>
              <a:rPr lang="en-US" sz="1200" dirty="0">
                <a:solidFill>
                  <a:srgbClr val="55575A"/>
                </a:solidFill>
                <a:latin typeface="Manrope" pitchFamily="34" charset="0"/>
                <a:ea typeface="Manrope" pitchFamily="34" charset="-122"/>
                <a:cs typeface="Manrope" pitchFamily="34" charset="-120"/>
              </a:rPr>
              <a:t>Current solutions are often generic or require extensive manual input, failing to integrate visual, auditory, and textual cues for holistic recommendations.</a:t>
            </a:r>
            <a:endParaRPr lang="en-US" sz="1200" dirty="0"/>
          </a:p>
        </p:txBody>
      </p:sp>
      <p:sp>
        <p:nvSpPr>
          <p:cNvPr id="10" name="Shape 7"/>
          <p:cNvSpPr/>
          <p:nvPr/>
        </p:nvSpPr>
        <p:spPr>
          <a:xfrm>
            <a:off x="9204246" y="5294709"/>
            <a:ext cx="354687" cy="354687"/>
          </a:xfrm>
          <a:prstGeom prst="roundRect">
            <a:avLst>
              <a:gd name="adj" fmla="val 40000"/>
            </a:avLst>
          </a:prstGeom>
          <a:solidFill>
            <a:srgbClr val="FFFFFF"/>
          </a:solidFill>
          <a:ln w="7620">
            <a:solidFill>
              <a:srgbClr val="FF7047"/>
            </a:solidFill>
            <a:prstDash val="solid"/>
          </a:ln>
        </p:spPr>
      </p:sp>
      <p:sp>
        <p:nvSpPr>
          <p:cNvPr id="11" name="Text 8"/>
          <p:cNvSpPr/>
          <p:nvPr/>
        </p:nvSpPr>
        <p:spPr>
          <a:xfrm>
            <a:off x="9668470" y="5348883"/>
            <a:ext cx="1970484" cy="246221"/>
          </a:xfrm>
          <a:prstGeom prst="rect">
            <a:avLst/>
          </a:prstGeom>
          <a:noFill/>
          <a:ln/>
        </p:spPr>
        <p:txBody>
          <a:bodyPr wrap="none" lIns="0" tIns="0" rIns="0" bIns="0" rtlCol="0" anchor="t"/>
          <a:lstStyle/>
          <a:p>
            <a:pPr algn="l" indent="0" marL="0">
              <a:lnSpc>
                <a:spcPts val="1900"/>
              </a:lnSpc>
              <a:buNone/>
            </a:pPr>
            <a:r>
              <a:rPr lang="en-US" sz="1550" dirty="0">
                <a:solidFill>
                  <a:srgbClr val="55575A"/>
                </a:solidFill>
                <a:latin typeface="Inter" pitchFamily="34" charset="0"/>
                <a:ea typeface="Inter" pitchFamily="34" charset="-122"/>
                <a:cs typeface="Inter" pitchFamily="34" charset="-120"/>
              </a:rPr>
              <a:t>Market Opportunity</a:t>
            </a:r>
            <a:endParaRPr lang="en-US" sz="1550" dirty="0"/>
          </a:p>
        </p:txBody>
      </p:sp>
      <p:sp>
        <p:nvSpPr>
          <p:cNvPr id="12" name="Text 9"/>
          <p:cNvSpPr/>
          <p:nvPr/>
        </p:nvSpPr>
        <p:spPr>
          <a:xfrm>
            <a:off x="9668470" y="5704642"/>
            <a:ext cx="3092768" cy="854869"/>
          </a:xfrm>
          <a:prstGeom prst="rect">
            <a:avLst/>
          </a:prstGeom>
          <a:noFill/>
          <a:ln/>
        </p:spPr>
        <p:txBody>
          <a:bodyPr wrap="square" lIns="0" tIns="0" rIns="0" bIns="0" rtlCol="0" anchor="t"/>
          <a:lstStyle/>
          <a:p>
            <a:pPr algn="l" indent="0" marL="0">
              <a:lnSpc>
                <a:spcPts val="1650"/>
              </a:lnSpc>
              <a:buNone/>
            </a:pPr>
            <a:r>
              <a:rPr lang="en-US" sz="1200" dirty="0">
                <a:solidFill>
                  <a:srgbClr val="55575A"/>
                </a:solidFill>
                <a:latin typeface="Manrope" pitchFamily="34" charset="0"/>
                <a:ea typeface="Manrope" pitchFamily="34" charset="-122"/>
                <a:cs typeface="Manrope" pitchFamily="34" charset="-120"/>
              </a:rPr>
              <a:t>A clear demand exists for an AI system that combines vision analysis, voice, and text to deliver contextual, actionable style insights.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6037" y="564356"/>
            <a:ext cx="11923395" cy="601385"/>
          </a:xfrm>
          <a:prstGeom prst="rect">
            <a:avLst/>
          </a:prstGeom>
          <a:noFill/>
          <a:ln/>
        </p:spPr>
        <p:txBody>
          <a:bodyPr wrap="none" lIns="0" tIns="0" rIns="0" bIns="0" rtlCol="0" anchor="t"/>
          <a:lstStyle/>
          <a:p>
            <a:pPr algn="l" indent="0" marL="0">
              <a:lnSpc>
                <a:spcPts val="4700"/>
              </a:lnSpc>
              <a:buNone/>
            </a:pPr>
            <a:r>
              <a:rPr lang="en-US" sz="3750" dirty="0">
                <a:solidFill>
                  <a:srgbClr val="0C0D0F"/>
                </a:solidFill>
                <a:latin typeface="Inter" pitchFamily="34" charset="0"/>
                <a:ea typeface="Inter" pitchFamily="34" charset="-122"/>
                <a:cs typeface="Inter" pitchFamily="34" charset="-120"/>
              </a:rPr>
              <a:t>Introducing the AI-Powered Style &amp; Beauty Assistant</a:t>
            </a:r>
            <a:endParaRPr lang="en-US" sz="3750" dirty="0"/>
          </a:p>
        </p:txBody>
      </p:sp>
      <p:sp>
        <p:nvSpPr>
          <p:cNvPr id="3" name="Text 1"/>
          <p:cNvSpPr/>
          <p:nvPr/>
        </p:nvSpPr>
        <p:spPr>
          <a:xfrm>
            <a:off x="676037" y="1492210"/>
            <a:ext cx="13278207" cy="568881"/>
          </a:xfrm>
          <a:prstGeom prst="rect">
            <a:avLst/>
          </a:prstGeom>
          <a:noFill/>
          <a:ln/>
        </p:spPr>
        <p:txBody>
          <a:bodyPr wrap="square" lIns="0" tIns="0" rIns="0" bIns="0" rtlCol="0" anchor="t"/>
          <a:lstStyle/>
          <a:p>
            <a:pPr algn="l" indent="0" marL="0">
              <a:lnSpc>
                <a:spcPts val="2200"/>
              </a:lnSpc>
              <a:buNone/>
            </a:pPr>
            <a:r>
              <a:rPr lang="en-US" sz="1500" dirty="0">
                <a:solidFill>
                  <a:srgbClr val="55575A"/>
                </a:solidFill>
                <a:latin typeface="Manrope" pitchFamily="34" charset="0"/>
                <a:ea typeface="Manrope" pitchFamily="34" charset="-122"/>
                <a:cs typeface="Manrope" pitchFamily="34" charset="-120"/>
              </a:rPr>
              <a:t>Our interactive AI assistant revolutionizes personal style by understanding you in a way no static guide ever could. It accepts diverse inputs to deliver hyper-personalized recommendations.</a:t>
            </a:r>
            <a:endParaRPr lang="en-US" sz="1500" dirty="0"/>
          </a:p>
        </p:txBody>
      </p:sp>
      <p:pic>
        <p:nvPicPr>
          <p:cNvPr id="4" name="Image 0" descr="preencoded.png">    </p:cNvPr>
          <p:cNvPicPr>
            <a:picLocks noChangeAspect="1"/>
          </p:cNvPicPr>
          <p:nvPr/>
        </p:nvPicPr>
        <p:blipFill>
          <a:blip r:embed="rId1"/>
          <a:stretch>
            <a:fillRect/>
          </a:stretch>
        </p:blipFill>
        <p:spPr>
          <a:xfrm>
            <a:off x="676037" y="2244685"/>
            <a:ext cx="4289941" cy="4289941"/>
          </a:xfrm>
          <a:prstGeom prst="rect">
            <a:avLst/>
          </a:prstGeom>
        </p:spPr>
      </p:pic>
      <p:sp>
        <p:nvSpPr>
          <p:cNvPr id="5" name="Text 2"/>
          <p:cNvSpPr/>
          <p:nvPr/>
        </p:nvSpPr>
        <p:spPr>
          <a:xfrm>
            <a:off x="676037" y="6697861"/>
            <a:ext cx="2405420" cy="300633"/>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Voice Input</a:t>
            </a:r>
            <a:endParaRPr lang="en-US" sz="1850" dirty="0"/>
          </a:p>
        </p:txBody>
      </p:sp>
      <p:sp>
        <p:nvSpPr>
          <p:cNvPr id="6" name="Text 3"/>
          <p:cNvSpPr/>
          <p:nvPr/>
        </p:nvSpPr>
        <p:spPr>
          <a:xfrm>
            <a:off x="676037" y="7096363"/>
            <a:ext cx="4289941" cy="568881"/>
          </a:xfrm>
          <a:prstGeom prst="rect">
            <a:avLst/>
          </a:prstGeom>
          <a:noFill/>
          <a:ln/>
        </p:spPr>
        <p:txBody>
          <a:bodyPr wrap="square" lIns="0" tIns="0" rIns="0" bIns="0" rtlCol="0" anchor="t"/>
          <a:lstStyle/>
          <a:p>
            <a:pPr algn="l" indent="0" marL="0">
              <a:lnSpc>
                <a:spcPts val="2200"/>
              </a:lnSpc>
              <a:buNone/>
            </a:pPr>
            <a:r>
              <a:rPr lang="en-US" sz="1500" dirty="0">
                <a:solidFill>
                  <a:srgbClr val="55575A"/>
                </a:solidFill>
                <a:latin typeface="Manrope" pitchFamily="34" charset="0"/>
                <a:ea typeface="Manrope" pitchFamily="34" charset="-122"/>
                <a:cs typeface="Manrope" pitchFamily="34" charset="-120"/>
              </a:rPr>
              <a:t>Describe your style goals or ask specific questions naturally.</a:t>
            </a:r>
            <a:endParaRPr lang="en-US" sz="1500" dirty="0"/>
          </a:p>
        </p:txBody>
      </p:sp>
      <p:pic>
        <p:nvPicPr>
          <p:cNvPr id="7" name="Image 1" descr="preencoded.png">    </p:cNvPr>
          <p:cNvPicPr>
            <a:picLocks noChangeAspect="1"/>
          </p:cNvPicPr>
          <p:nvPr/>
        </p:nvPicPr>
        <p:blipFill>
          <a:blip r:embed="rId2"/>
          <a:stretch>
            <a:fillRect/>
          </a:stretch>
        </p:blipFill>
        <p:spPr>
          <a:xfrm>
            <a:off x="5170051" y="2244685"/>
            <a:ext cx="4290060" cy="4290060"/>
          </a:xfrm>
          <a:prstGeom prst="rect">
            <a:avLst/>
          </a:prstGeom>
        </p:spPr>
      </p:pic>
      <p:sp>
        <p:nvSpPr>
          <p:cNvPr id="8" name="Text 4"/>
          <p:cNvSpPr/>
          <p:nvPr/>
        </p:nvSpPr>
        <p:spPr>
          <a:xfrm>
            <a:off x="5170051" y="6697980"/>
            <a:ext cx="2405420" cy="300633"/>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Text Prompts</a:t>
            </a:r>
            <a:endParaRPr lang="en-US" sz="1850" dirty="0"/>
          </a:p>
        </p:txBody>
      </p:sp>
      <p:sp>
        <p:nvSpPr>
          <p:cNvPr id="9" name="Text 5"/>
          <p:cNvSpPr/>
          <p:nvPr/>
        </p:nvSpPr>
        <p:spPr>
          <a:xfrm>
            <a:off x="5170051" y="7096482"/>
            <a:ext cx="4290060" cy="284440"/>
          </a:xfrm>
          <a:prstGeom prst="rect">
            <a:avLst/>
          </a:prstGeom>
          <a:noFill/>
          <a:ln/>
        </p:spPr>
        <p:txBody>
          <a:bodyPr wrap="none" lIns="0" tIns="0" rIns="0" bIns="0" rtlCol="0" anchor="t"/>
          <a:lstStyle/>
          <a:p>
            <a:pPr algn="l" indent="0" marL="0">
              <a:lnSpc>
                <a:spcPts val="2200"/>
              </a:lnSpc>
              <a:buNone/>
            </a:pPr>
            <a:r>
              <a:rPr lang="en-US" sz="1500" dirty="0">
                <a:solidFill>
                  <a:srgbClr val="55575A"/>
                </a:solidFill>
                <a:latin typeface="Manrope" pitchFamily="34" charset="0"/>
                <a:ea typeface="Manrope" pitchFamily="34" charset="-122"/>
                <a:cs typeface="Manrope" pitchFamily="34" charset="-120"/>
              </a:rPr>
              <a:t>Engage in a chat for detailed advice or quick tips.</a:t>
            </a:r>
            <a:endParaRPr lang="en-US" sz="1500" dirty="0"/>
          </a:p>
        </p:txBody>
      </p:sp>
      <p:pic>
        <p:nvPicPr>
          <p:cNvPr id="10" name="Image 2" descr="preencoded.png">    </p:cNvPr>
          <p:cNvPicPr>
            <a:picLocks noChangeAspect="1"/>
          </p:cNvPicPr>
          <p:nvPr/>
        </p:nvPicPr>
        <p:blipFill>
          <a:blip r:embed="rId3"/>
          <a:stretch>
            <a:fillRect/>
          </a:stretch>
        </p:blipFill>
        <p:spPr>
          <a:xfrm>
            <a:off x="9664184" y="2244685"/>
            <a:ext cx="4289941" cy="4289941"/>
          </a:xfrm>
          <a:prstGeom prst="rect">
            <a:avLst/>
          </a:prstGeom>
        </p:spPr>
      </p:pic>
      <p:sp>
        <p:nvSpPr>
          <p:cNvPr id="11" name="Text 6"/>
          <p:cNvSpPr/>
          <p:nvPr/>
        </p:nvSpPr>
        <p:spPr>
          <a:xfrm>
            <a:off x="9664184" y="6697861"/>
            <a:ext cx="2405420" cy="300633"/>
          </a:xfrm>
          <a:prstGeom prst="rect">
            <a:avLst/>
          </a:prstGeom>
          <a:noFill/>
          <a:ln/>
        </p:spPr>
        <p:txBody>
          <a:bodyPr wrap="none" lIns="0" tIns="0" rIns="0" bIns="0" rtlCol="0" anchor="t"/>
          <a:lstStyle/>
          <a:p>
            <a:pPr algn="l" indent="0" marL="0">
              <a:lnSpc>
                <a:spcPts val="2350"/>
              </a:lnSpc>
              <a:buNone/>
            </a:pPr>
            <a:r>
              <a:rPr lang="en-US" sz="1850" dirty="0">
                <a:solidFill>
                  <a:srgbClr val="55575A"/>
                </a:solidFill>
                <a:latin typeface="Inter" pitchFamily="34" charset="0"/>
                <a:ea typeface="Inter" pitchFamily="34" charset="-122"/>
                <a:cs typeface="Inter" pitchFamily="34" charset="-120"/>
              </a:rPr>
              <a:t>Image Analysis</a:t>
            </a:r>
            <a:endParaRPr lang="en-US" sz="1850" dirty="0"/>
          </a:p>
        </p:txBody>
      </p:sp>
      <p:sp>
        <p:nvSpPr>
          <p:cNvPr id="12" name="Text 7"/>
          <p:cNvSpPr/>
          <p:nvPr/>
        </p:nvSpPr>
        <p:spPr>
          <a:xfrm>
            <a:off x="9664184" y="7096363"/>
            <a:ext cx="4289941" cy="568881"/>
          </a:xfrm>
          <a:prstGeom prst="rect">
            <a:avLst/>
          </a:prstGeom>
          <a:noFill/>
          <a:ln/>
        </p:spPr>
        <p:txBody>
          <a:bodyPr wrap="square" lIns="0" tIns="0" rIns="0" bIns="0" rtlCol="0" anchor="t"/>
          <a:lstStyle/>
          <a:p>
            <a:pPr algn="l" indent="0" marL="0">
              <a:lnSpc>
                <a:spcPts val="2200"/>
              </a:lnSpc>
              <a:buNone/>
            </a:pPr>
            <a:r>
              <a:rPr lang="en-US" sz="1500" dirty="0">
                <a:solidFill>
                  <a:srgbClr val="55575A"/>
                </a:solidFill>
                <a:latin typeface="Manrope" pitchFamily="34" charset="0"/>
                <a:ea typeface="Manrope" pitchFamily="34" charset="-122"/>
                <a:cs typeface="Manrope" pitchFamily="34" charset="-120"/>
              </a:rPr>
              <a:t>Upload photos or use live camera for real-time feature interpretation.</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2114"/>
            <a:ext cx="12500372"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How It Works: Seamless User Experience Flow</a:t>
            </a:r>
            <a:endParaRPr lang="en-US" sz="4450" dirty="0"/>
          </a:p>
        </p:txBody>
      </p:sp>
      <p:pic>
        <p:nvPicPr>
          <p:cNvPr id="3" name="Image 0" descr="preencoded.png">    </p:cNvPr>
          <p:cNvPicPr>
            <a:picLocks noChangeAspect="1"/>
          </p:cNvPicPr>
          <p:nvPr/>
        </p:nvPicPr>
        <p:blipFill>
          <a:blip r:embed="rId1"/>
          <a:stretch>
            <a:fillRect/>
          </a:stretch>
        </p:blipFill>
        <p:spPr>
          <a:xfrm>
            <a:off x="2243852" y="1884521"/>
            <a:ext cx="10142696" cy="4642009"/>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1188" y="3043506"/>
            <a:ext cx="652132" cy="652133"/>
          </a:xfrm>
          <a:prstGeom prst="rect">
            <a:avLst/>
          </a:prstGeom>
        </p:spPr>
      </p:pic>
      <p:sp>
        <p:nvSpPr>
          <p:cNvPr id="5" name="Text 1"/>
          <p:cNvSpPr/>
          <p:nvPr/>
        </p:nvSpPr>
        <p:spPr>
          <a:xfrm>
            <a:off x="10010178" y="5240786"/>
            <a:ext cx="1904228" cy="733650"/>
          </a:xfrm>
          <a:prstGeom prst="rect">
            <a:avLst/>
          </a:prstGeom>
          <a:noFill/>
          <a:ln/>
        </p:spPr>
        <p:txBody>
          <a:bodyPr wrap="squar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Personalized Suggestions</a:t>
            </a:r>
            <a:endParaRPr lang="en-US" sz="230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3771" y="3044729"/>
            <a:ext cx="652132" cy="652133"/>
          </a:xfrm>
          <a:prstGeom prst="rect">
            <a:avLst/>
          </a:prstGeom>
        </p:spPr>
      </p:pic>
      <p:sp>
        <p:nvSpPr>
          <p:cNvPr id="7" name="Text 2"/>
          <p:cNvSpPr/>
          <p:nvPr/>
        </p:nvSpPr>
        <p:spPr>
          <a:xfrm>
            <a:off x="7610329" y="5240786"/>
            <a:ext cx="1904228" cy="733650"/>
          </a:xfrm>
          <a:prstGeom prst="rect">
            <a:avLst/>
          </a:prstGeom>
          <a:noFill/>
          <a:ln/>
        </p:spPr>
        <p:txBody>
          <a:bodyPr wrap="squar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AI Conversation</a:t>
            </a:r>
            <a:endParaRPr lang="en-US" sz="230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6964" y="3044729"/>
            <a:ext cx="652133" cy="652133"/>
          </a:xfrm>
          <a:prstGeom prst="rect">
            <a:avLst/>
          </a:prstGeom>
        </p:spPr>
      </p:pic>
      <p:sp>
        <p:nvSpPr>
          <p:cNvPr id="9" name="Text 3"/>
          <p:cNvSpPr/>
          <p:nvPr/>
        </p:nvSpPr>
        <p:spPr>
          <a:xfrm>
            <a:off x="5223523" y="5424199"/>
            <a:ext cx="1904228" cy="366825"/>
          </a:xfrm>
          <a:prstGeom prst="rect">
            <a:avLst/>
          </a:prstGeom>
          <a:noFill/>
          <a:ln/>
        </p:spPr>
        <p:txBody>
          <a:bodyPr wrap="non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AI Analysis</a:t>
            </a:r>
            <a:endParaRPr lang="en-US" sz="2300" dirty="0"/>
          </a:p>
        </p:txBody>
      </p:sp>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7115" y="3044729"/>
            <a:ext cx="652133" cy="652133"/>
          </a:xfrm>
          <a:prstGeom prst="rect">
            <a:avLst/>
          </a:prstGeom>
        </p:spPr>
      </p:pic>
      <p:sp>
        <p:nvSpPr>
          <p:cNvPr id="11" name="Text 4"/>
          <p:cNvSpPr/>
          <p:nvPr/>
        </p:nvSpPr>
        <p:spPr>
          <a:xfrm>
            <a:off x="2784546" y="5240786"/>
            <a:ext cx="1904228" cy="733650"/>
          </a:xfrm>
          <a:prstGeom prst="rect">
            <a:avLst/>
          </a:prstGeom>
          <a:noFill/>
          <a:ln/>
        </p:spPr>
        <p:txBody>
          <a:bodyPr wrap="squar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Image Capture</a:t>
            </a:r>
            <a:endParaRPr lang="en-US" sz="2300" dirty="0"/>
          </a:p>
        </p:txBody>
      </p:sp>
      <p:sp>
        <p:nvSpPr>
          <p:cNvPr id="12" name="Text 5"/>
          <p:cNvSpPr/>
          <p:nvPr/>
        </p:nvSpPr>
        <p:spPr>
          <a:xfrm>
            <a:off x="793790" y="678168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This intuitive process allows users to effortlessly transform their real-world style challenges into personalized, actionable recommendations, fostering confidence and engagement.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996208" y="368737"/>
            <a:ext cx="5543431" cy="391239"/>
          </a:xfrm>
          <a:prstGeom prst="rect">
            <a:avLst/>
          </a:prstGeom>
          <a:noFill/>
          <a:ln/>
        </p:spPr>
        <p:txBody>
          <a:bodyPr wrap="none" lIns="0" tIns="0" rIns="0" bIns="0" rtlCol="0" anchor="t"/>
          <a:lstStyle/>
          <a:p>
            <a:pPr algn="l" indent="0" marL="0">
              <a:lnSpc>
                <a:spcPts val="3050"/>
              </a:lnSpc>
              <a:buNone/>
            </a:pPr>
            <a:r>
              <a:rPr lang="en-US" sz="2450" dirty="0">
                <a:solidFill>
                  <a:srgbClr val="0C0D0F"/>
                </a:solidFill>
                <a:latin typeface="Inter" pitchFamily="34" charset="0"/>
                <a:ea typeface="Inter" pitchFamily="34" charset="-122"/>
                <a:cs typeface="Inter" pitchFamily="34" charset="-120"/>
              </a:rPr>
              <a:t>Key Features &amp; Intelligent Capabilities</a:t>
            </a:r>
            <a:endParaRPr lang="en-US" sz="2450" dirty="0"/>
          </a:p>
        </p:txBody>
      </p:sp>
      <p:sp>
        <p:nvSpPr>
          <p:cNvPr id="3" name="Text 1"/>
          <p:cNvSpPr/>
          <p:nvPr/>
        </p:nvSpPr>
        <p:spPr>
          <a:xfrm>
            <a:off x="2996208" y="1792843"/>
            <a:ext cx="1877735" cy="234672"/>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Multimodal Input</a:t>
            </a:r>
            <a:endParaRPr lang="en-US" sz="1450" dirty="0"/>
          </a:p>
        </p:txBody>
      </p:sp>
      <p:sp>
        <p:nvSpPr>
          <p:cNvPr id="4" name="Text 2"/>
          <p:cNvSpPr/>
          <p:nvPr/>
        </p:nvSpPr>
        <p:spPr>
          <a:xfrm>
            <a:off x="2996208" y="2096572"/>
            <a:ext cx="2824758" cy="465773"/>
          </a:xfrm>
          <a:prstGeom prst="rect">
            <a:avLst/>
          </a:prstGeom>
          <a:noFill/>
          <a:ln/>
        </p:spPr>
        <p:txBody>
          <a:bodyPr wrap="square" lIns="0" tIns="0" rIns="0" bIns="0" rtlCol="0" anchor="t"/>
          <a:lstStyle/>
          <a:p>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Accepts camera images, voice recordings, and text for flexible, natural interaction, adapting to user preferences.</a:t>
            </a:r>
            <a:endParaRPr lang="en-US" sz="950" dirty="0"/>
          </a:p>
        </p:txBody>
      </p:sp>
      <p:sp>
        <p:nvSpPr>
          <p:cNvPr id="5" name="Text 3"/>
          <p:cNvSpPr/>
          <p:nvPr/>
        </p:nvSpPr>
        <p:spPr>
          <a:xfrm>
            <a:off x="2996208" y="2631400"/>
            <a:ext cx="1998345" cy="234672"/>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Vision-Driven Analysis</a:t>
            </a:r>
            <a:endParaRPr lang="en-US" sz="1450" dirty="0"/>
          </a:p>
        </p:txBody>
      </p:sp>
      <p:sp>
        <p:nvSpPr>
          <p:cNvPr id="6" name="Text 4"/>
          <p:cNvSpPr/>
          <p:nvPr/>
        </p:nvSpPr>
        <p:spPr>
          <a:xfrm>
            <a:off x="2996208" y="2935129"/>
            <a:ext cx="2824758" cy="465773"/>
          </a:xfrm>
          <a:prstGeom prst="rect">
            <a:avLst/>
          </a:prstGeom>
          <a:noFill/>
          <a:ln/>
        </p:spPr>
        <p:txBody>
          <a:bodyPr wrap="square" lIns="0" tIns="0" rIns="0" bIns="0" rtlCol="0" anchor="t"/>
          <a:lstStyle/>
          <a:p>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Advanced AI interprets facial attributes, skin tone, and existing hairstyles to generate highly accurate makeup and hair suggestions.</a:t>
            </a:r>
            <a:endParaRPr lang="en-US" sz="950" dirty="0"/>
          </a:p>
        </p:txBody>
      </p:sp>
      <p:pic>
        <p:nvPicPr>
          <p:cNvPr id="7" name="Image 0" descr="preencoded.png">    </p:cNvPr>
          <p:cNvPicPr>
            <a:picLocks noChangeAspect="1"/>
          </p:cNvPicPr>
          <p:nvPr/>
        </p:nvPicPr>
        <p:blipFill>
          <a:blip r:embed="rId1"/>
          <a:stretch>
            <a:fillRect/>
          </a:stretch>
        </p:blipFill>
        <p:spPr>
          <a:xfrm>
            <a:off x="6133862" y="941189"/>
            <a:ext cx="5507712" cy="3304580"/>
          </a:xfrm>
          <a:prstGeom prst="rect">
            <a:avLst/>
          </a:prstGeom>
        </p:spPr>
      </p:pic>
      <p:pic>
        <p:nvPicPr>
          <p:cNvPr id="8" name="Image 1" descr="preencoded.png">    </p:cNvPr>
          <p:cNvPicPr>
            <a:picLocks noChangeAspect="1"/>
          </p:cNvPicPr>
          <p:nvPr/>
        </p:nvPicPr>
        <p:blipFill>
          <a:blip r:embed="rId2"/>
          <a:stretch>
            <a:fillRect/>
          </a:stretch>
        </p:blipFill>
        <p:spPr>
          <a:xfrm>
            <a:off x="2996208" y="4478655"/>
            <a:ext cx="5507712" cy="3304580"/>
          </a:xfrm>
          <a:prstGeom prst="rect">
            <a:avLst/>
          </a:prstGeom>
        </p:spPr>
      </p:pic>
      <p:sp>
        <p:nvSpPr>
          <p:cNvPr id="9" name="Text 5"/>
          <p:cNvSpPr/>
          <p:nvPr/>
        </p:nvSpPr>
        <p:spPr>
          <a:xfrm>
            <a:off x="8816816" y="5252680"/>
            <a:ext cx="1957030" cy="234672"/>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LLM Powered Insights</a:t>
            </a:r>
            <a:endParaRPr lang="en-US" sz="1450" dirty="0"/>
          </a:p>
        </p:txBody>
      </p:sp>
      <p:sp>
        <p:nvSpPr>
          <p:cNvPr id="10" name="Text 6"/>
          <p:cNvSpPr/>
          <p:nvPr/>
        </p:nvSpPr>
        <p:spPr>
          <a:xfrm>
            <a:off x="8816816" y="5556409"/>
            <a:ext cx="2824758" cy="621030"/>
          </a:xfrm>
          <a:prstGeom prst="rect">
            <a:avLst/>
          </a:prstGeom>
          <a:noFill/>
          <a:ln/>
        </p:spPr>
        <p:txBody>
          <a:bodyPr wrap="square" lIns="0" tIns="0" rIns="0" bIns="0" rtlCol="0" anchor="t"/>
          <a:lstStyle/>
          <a:p>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Conversational advice and contextual recommendations are delivered via advanced Large Language Model prompting, providing expert-level guidance.</a:t>
            </a:r>
            <a:endParaRPr lang="en-US" sz="950" dirty="0"/>
          </a:p>
        </p:txBody>
      </p:sp>
      <p:sp>
        <p:nvSpPr>
          <p:cNvPr id="11" name="Text 7"/>
          <p:cNvSpPr/>
          <p:nvPr/>
        </p:nvSpPr>
        <p:spPr>
          <a:xfrm>
            <a:off x="8816816" y="6246495"/>
            <a:ext cx="1877735" cy="234672"/>
          </a:xfrm>
          <a:prstGeom prst="rect">
            <a:avLst/>
          </a:prstGeom>
          <a:noFill/>
          <a:ln/>
        </p:spPr>
        <p:txBody>
          <a:bodyPr wrap="none" lIns="0" tIns="0" rIns="0" bIns="0" rtlCol="0" anchor="t"/>
          <a:lstStyle/>
          <a:p>
            <a:pPr algn="l" indent="0" marL="0">
              <a:lnSpc>
                <a:spcPts val="1800"/>
              </a:lnSpc>
              <a:buNone/>
            </a:pPr>
            <a:r>
              <a:rPr lang="en-US" sz="1450" dirty="0">
                <a:solidFill>
                  <a:srgbClr val="0C0D0F"/>
                </a:solidFill>
                <a:latin typeface="Inter" pitchFamily="34" charset="0"/>
                <a:ea typeface="Inter" pitchFamily="34" charset="-122"/>
                <a:cs typeface="Inter" pitchFamily="34" charset="-120"/>
              </a:rPr>
              <a:t>User-Centric UI</a:t>
            </a:r>
            <a:endParaRPr lang="en-US" sz="1450" dirty="0"/>
          </a:p>
        </p:txBody>
      </p:sp>
      <p:sp>
        <p:nvSpPr>
          <p:cNvPr id="12" name="Text 8"/>
          <p:cNvSpPr/>
          <p:nvPr/>
        </p:nvSpPr>
        <p:spPr>
          <a:xfrm>
            <a:off x="8816816" y="6550223"/>
            <a:ext cx="2824758" cy="465773"/>
          </a:xfrm>
          <a:prstGeom prst="rect">
            <a:avLst/>
          </a:prstGeom>
          <a:noFill/>
          <a:ln/>
        </p:spPr>
        <p:txBody>
          <a:bodyPr wrap="square" lIns="0" tIns="0" rIns="0" bIns="0" rtlCol="0" anchor="t"/>
          <a:lstStyle/>
          <a:p>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A modern, React-based chat interface ensures intuitive interactions, making complex AI accessible and enjoyable for every user.</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6280" y="585907"/>
            <a:ext cx="12343805" cy="639485"/>
          </a:xfrm>
          <a:prstGeom prst="rect">
            <a:avLst/>
          </a:prstGeom>
          <a:noFill/>
          <a:ln/>
        </p:spPr>
        <p:txBody>
          <a:bodyPr wrap="none" lIns="0" tIns="0" rIns="0" bIns="0" rtlCol="0" anchor="t"/>
          <a:lstStyle/>
          <a:p>
            <a:pPr algn="l" indent="0" marL="0">
              <a:lnSpc>
                <a:spcPts val="5000"/>
              </a:lnSpc>
              <a:buNone/>
            </a:pPr>
            <a:r>
              <a:rPr lang="en-US" sz="4000" dirty="0">
                <a:solidFill>
                  <a:srgbClr val="0C0D0F"/>
                </a:solidFill>
                <a:latin typeface="Inter" pitchFamily="34" charset="0"/>
                <a:ea typeface="Inter" pitchFamily="34" charset="-122"/>
                <a:cs typeface="Inter" pitchFamily="34" charset="-120"/>
              </a:rPr>
              <a:t>Technology Architecture: Powering Intelligent Style</a:t>
            </a:r>
            <a:endParaRPr lang="en-US" sz="4000" dirty="0"/>
          </a:p>
        </p:txBody>
      </p:sp>
      <p:sp>
        <p:nvSpPr>
          <p:cNvPr id="3" name="Text 1"/>
          <p:cNvSpPr/>
          <p:nvPr/>
        </p:nvSpPr>
        <p:spPr>
          <a:xfrm>
            <a:off x="716280" y="2887147"/>
            <a:ext cx="8403788" cy="622697"/>
          </a:xfrm>
          <a:prstGeom prst="rect">
            <a:avLst/>
          </a:prstGeom>
          <a:noFill/>
          <a:ln/>
        </p:spPr>
        <p:txBody>
          <a:bodyPr wrap="square" lIns="0" tIns="0" rIns="0" bIns="0" rtlCol="0" anchor="t"/>
          <a:lstStyle/>
          <a:p>
            <a:pPr algn="l" indent="0" marL="0">
              <a:lnSpc>
                <a:spcPts val="2450"/>
              </a:lnSpc>
              <a:buNone/>
            </a:pPr>
            <a:r>
              <a:rPr lang="en-US" sz="1600" dirty="0">
                <a:solidFill>
                  <a:srgbClr val="55575A"/>
                </a:solidFill>
                <a:latin typeface="Manrope" pitchFamily="34" charset="0"/>
                <a:ea typeface="Manrope" pitchFamily="34" charset="-122"/>
                <a:cs typeface="Manrope" pitchFamily="34" charset="-120"/>
              </a:rPr>
              <a:t>Our robust backend integrates cutting-edge AI models to provide real-time, accurate, and creative beauty and style recommendations.</a:t>
            </a:r>
            <a:endParaRPr lang="en-US" sz="1600" dirty="0"/>
          </a:p>
        </p:txBody>
      </p:sp>
      <p:sp>
        <p:nvSpPr>
          <p:cNvPr id="4" name="Text 2"/>
          <p:cNvSpPr/>
          <p:nvPr/>
        </p:nvSpPr>
        <p:spPr>
          <a:xfrm>
            <a:off x="716280" y="3675936"/>
            <a:ext cx="8403788" cy="2491582"/>
          </a:xfrm>
          <a:prstGeom prst="rect">
            <a:avLst/>
          </a:prstGeom>
          <a:noFill/>
          <a:ln/>
        </p:spPr>
        <p:txBody>
          <a:bodyPr wrap="square" lIns="0" tIns="0" rIns="0" bIns="0" rtlCol="0" anchor="t"/>
          <a:lstStyle/>
          <a:p>
            <a:pPr algn="l" marL="342900" indent="-342900">
              <a:lnSpc>
                <a:spcPts val="2450"/>
              </a:lnSpc>
              <a:buSzPct val="100000"/>
              <a:buChar char="•"/>
            </a:pPr>
            <a:r>
              <a:rPr lang="en-US" sz="1600" b="1" dirty="0">
                <a:solidFill>
                  <a:srgbClr val="55575A"/>
                </a:solidFill>
                <a:latin typeface="Manrope" pitchFamily="34" charset="0"/>
                <a:ea typeface="Manrope" pitchFamily="34" charset="-122"/>
                <a:cs typeface="Manrope" pitchFamily="34" charset="-120"/>
              </a:rPr>
              <a:t>Backend Foundation:</a:t>
            </a:r>
            <a:pPr algn="l" indent="0" marL="0">
              <a:lnSpc>
                <a:spcPts val="2450"/>
              </a:lnSpc>
              <a:buNone/>
            </a:pPr>
            <a:r>
              <a:rPr lang="en-US" sz="1600" dirty="0">
                <a:solidFill>
                  <a:srgbClr val="55575A"/>
                </a:solidFill>
                <a:latin typeface="Manrope" pitchFamily="34" charset="0"/>
                <a:ea typeface="Manrope" pitchFamily="34" charset="-122"/>
                <a:cs typeface="Manrope" pitchFamily="34" charset="-120"/>
              </a:rPr>
              <a:t> FastAPI for high-performance API services, integrated with a powerful Vision stack (DeepFace, MediaPipe, OpenCV).</a:t>
            </a:r>
            <a:endParaRPr lang="en-US" sz="1600" dirty="0"/>
          </a:p>
          <a:p>
            <a:pPr algn="l" marL="342900" indent="-342900">
              <a:lnSpc>
                <a:spcPts val="2450"/>
              </a:lnSpc>
              <a:buSzPct val="100000"/>
              <a:buChar char="•"/>
            </a:pPr>
            <a:r>
              <a:rPr lang="en-US" sz="1600" b="1" dirty="0">
                <a:solidFill>
                  <a:srgbClr val="55575A"/>
                </a:solidFill>
                <a:latin typeface="Manrope" pitchFamily="34" charset="0"/>
                <a:ea typeface="Manrope" pitchFamily="34" charset="-122"/>
                <a:cs typeface="Manrope" pitchFamily="34" charset="-120"/>
              </a:rPr>
              <a:t>Contextual Personalization:</a:t>
            </a:r>
            <a:pPr algn="l" indent="0" marL="0">
              <a:lnSpc>
                <a:spcPts val="2450"/>
              </a:lnSpc>
              <a:buNone/>
            </a:pPr>
            <a:r>
              <a:rPr lang="en-US" sz="1600" dirty="0">
                <a:solidFill>
                  <a:srgbClr val="55575A"/>
                </a:solidFill>
                <a:latin typeface="Manrope" pitchFamily="34" charset="0"/>
                <a:ea typeface="Manrope" pitchFamily="34" charset="-122"/>
                <a:cs typeface="Manrope" pitchFamily="34" charset="-120"/>
              </a:rPr>
              <a:t> Vector database for efficient retrieval and personalization based on user history and preferences.</a:t>
            </a:r>
            <a:endParaRPr lang="en-US" sz="1600" dirty="0"/>
          </a:p>
          <a:p>
            <a:pPr algn="l" marL="342900" indent="-342900">
              <a:lnSpc>
                <a:spcPts val="2450"/>
              </a:lnSpc>
              <a:buSzPct val="100000"/>
              <a:buChar char="•"/>
            </a:pPr>
            <a:r>
              <a:rPr lang="en-US" sz="1600" b="1" dirty="0">
                <a:solidFill>
                  <a:srgbClr val="55575A"/>
                </a:solidFill>
                <a:latin typeface="Manrope" pitchFamily="34" charset="0"/>
                <a:ea typeface="Manrope" pitchFamily="34" charset="-122"/>
                <a:cs typeface="Manrope" pitchFamily="34" charset="-120"/>
              </a:rPr>
              <a:t>Enhanced Visual Outputs:</a:t>
            </a:r>
            <a:pPr algn="l" indent="0" marL="0">
              <a:lnSpc>
                <a:spcPts val="2450"/>
              </a:lnSpc>
              <a:buNone/>
            </a:pPr>
            <a:r>
              <a:rPr lang="en-US" sz="1600" dirty="0">
                <a:solidFill>
                  <a:srgbClr val="55575A"/>
                </a:solidFill>
                <a:latin typeface="Manrope" pitchFamily="34" charset="0"/>
                <a:ea typeface="Manrope" pitchFamily="34" charset="-122"/>
                <a:cs typeface="Manrope" pitchFamily="34" charset="-120"/>
              </a:rPr>
              <a:t> Stable diffusion models generate high-fidelity visual recommendations, bringing ideas to life.</a:t>
            </a:r>
            <a:endParaRPr lang="en-US" sz="1600" dirty="0"/>
          </a:p>
          <a:p>
            <a:pPr algn="l" marL="342900" indent="-342900">
              <a:lnSpc>
                <a:spcPts val="2450"/>
              </a:lnSpc>
              <a:buSzPct val="100000"/>
              <a:buChar char="•"/>
            </a:pPr>
            <a:r>
              <a:rPr lang="en-US" sz="1600" b="1" dirty="0">
                <a:solidFill>
                  <a:srgbClr val="55575A"/>
                </a:solidFill>
                <a:latin typeface="Manrope" pitchFamily="34" charset="0"/>
                <a:ea typeface="Manrope" pitchFamily="34" charset="-122"/>
                <a:cs typeface="Manrope" pitchFamily="34" charset="-120"/>
              </a:rPr>
              <a:t>Expert Guidance:</a:t>
            </a:r>
            <a:pPr algn="l" indent="0" marL="0">
              <a:lnSpc>
                <a:spcPts val="2450"/>
              </a:lnSpc>
              <a:buNone/>
            </a:pPr>
            <a:r>
              <a:rPr lang="en-US" sz="1600" dirty="0">
                <a:solidFill>
                  <a:srgbClr val="55575A"/>
                </a:solidFill>
                <a:latin typeface="Manrope" pitchFamily="34" charset="0"/>
                <a:ea typeface="Manrope" pitchFamily="34" charset="-122"/>
                <a:cs typeface="Manrope" pitchFamily="34" charset="-120"/>
              </a:rPr>
              <a:t> LLM prompting ensures expert-like, nuanced style advice delivered conversationally.</a:t>
            </a:r>
            <a:endParaRPr lang="en-US" sz="1600" dirty="0"/>
          </a:p>
        </p:txBody>
      </p:sp>
      <p:pic>
        <p:nvPicPr>
          <p:cNvPr id="5" name="Image 0" descr="preencoded.png">    </p:cNvPr>
          <p:cNvPicPr>
            <a:picLocks noChangeAspect="1"/>
          </p:cNvPicPr>
          <p:nvPr/>
        </p:nvPicPr>
        <p:blipFill>
          <a:blip r:embed="rId1"/>
          <a:stretch>
            <a:fillRect/>
          </a:stretch>
        </p:blipFill>
        <p:spPr>
          <a:xfrm>
            <a:off x="9627037" y="1709976"/>
            <a:ext cx="4294584" cy="57260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26594"/>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Driving Business Value &amp; Key Performance Indicators</a:t>
            </a:r>
            <a:endParaRPr lang="en-US" sz="4450" dirty="0"/>
          </a:p>
        </p:txBody>
      </p:sp>
      <p:sp>
        <p:nvSpPr>
          <p:cNvPr id="3" name="Text 1"/>
          <p:cNvSpPr/>
          <p:nvPr/>
        </p:nvSpPr>
        <p:spPr>
          <a:xfrm>
            <a:off x="793790" y="331112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55575A"/>
                </a:solidFill>
                <a:latin typeface="Inter" pitchFamily="34" charset="0"/>
                <a:ea typeface="Inter" pitchFamily="34" charset="-122"/>
                <a:cs typeface="Inter" pitchFamily="34" charset="-120"/>
              </a:rPr>
              <a:t>20-30%</a:t>
            </a:r>
            <a:endParaRPr lang="en-US" sz="5850" dirty="0"/>
          </a:p>
        </p:txBody>
      </p:sp>
      <p:sp>
        <p:nvSpPr>
          <p:cNvPr id="4" name="Text 2"/>
          <p:cNvSpPr/>
          <p:nvPr/>
        </p:nvSpPr>
        <p:spPr>
          <a:xfrm>
            <a:off x="1330166" y="4342924"/>
            <a:ext cx="3085743"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Increased Engagement</a:t>
            </a:r>
            <a:endParaRPr lang="en-US" sz="2200" dirty="0"/>
          </a:p>
        </p:txBody>
      </p:sp>
      <p:sp>
        <p:nvSpPr>
          <p:cNvPr id="5" name="Text 3"/>
          <p:cNvSpPr/>
          <p:nvPr/>
        </p:nvSpPr>
        <p:spPr>
          <a:xfrm>
            <a:off x="793790" y="4833342"/>
            <a:ext cx="4158615" cy="1088708"/>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Projected increase in time on app and repeat sessions through personalized, addictive interactions.</a:t>
            </a:r>
            <a:endParaRPr lang="en-US" sz="1750" dirty="0"/>
          </a:p>
        </p:txBody>
      </p:sp>
      <p:sp>
        <p:nvSpPr>
          <p:cNvPr id="6" name="Text 4"/>
          <p:cNvSpPr/>
          <p:nvPr/>
        </p:nvSpPr>
        <p:spPr>
          <a:xfrm>
            <a:off x="5235893" y="331112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55575A"/>
                </a:solidFill>
                <a:latin typeface="Inter" pitchFamily="34" charset="0"/>
                <a:ea typeface="Inter" pitchFamily="34" charset="-122"/>
                <a:cs typeface="Inter" pitchFamily="34" charset="-120"/>
              </a:rPr>
              <a:t>10-15%</a:t>
            </a:r>
            <a:endParaRPr lang="en-US" sz="5850" dirty="0"/>
          </a:p>
        </p:txBody>
      </p:sp>
      <p:sp>
        <p:nvSpPr>
          <p:cNvPr id="7" name="Text 5"/>
          <p:cNvSpPr/>
          <p:nvPr/>
        </p:nvSpPr>
        <p:spPr>
          <a:xfrm>
            <a:off x="5897523" y="434292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Conversion Potential</a:t>
            </a:r>
            <a:endParaRPr lang="en-US" sz="2200" dirty="0"/>
          </a:p>
        </p:txBody>
      </p:sp>
      <p:sp>
        <p:nvSpPr>
          <p:cNvPr id="8" name="Text 6"/>
          <p:cNvSpPr/>
          <p:nvPr/>
        </p:nvSpPr>
        <p:spPr>
          <a:xfrm>
            <a:off x="5235893" y="4833342"/>
            <a:ext cx="4158615" cy="1088708"/>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Estimated conversion rate for affiliate integrations with leading beauty and fashion brands.</a:t>
            </a:r>
            <a:endParaRPr lang="en-US" sz="1750" dirty="0"/>
          </a:p>
        </p:txBody>
      </p:sp>
      <p:sp>
        <p:nvSpPr>
          <p:cNvPr id="9" name="Text 7"/>
          <p:cNvSpPr/>
          <p:nvPr/>
        </p:nvSpPr>
        <p:spPr>
          <a:xfrm>
            <a:off x="9677995" y="3311128"/>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55575A"/>
                </a:solidFill>
                <a:latin typeface="Inter" pitchFamily="34" charset="0"/>
                <a:ea typeface="Inter" pitchFamily="34" charset="-122"/>
                <a:cs typeface="Inter" pitchFamily="34" charset="-120"/>
              </a:rPr>
              <a:t>3x</a:t>
            </a:r>
            <a:endParaRPr lang="en-US" sz="5850" dirty="0"/>
          </a:p>
        </p:txBody>
      </p:sp>
      <p:sp>
        <p:nvSpPr>
          <p:cNvPr id="10" name="Text 8"/>
          <p:cNvSpPr/>
          <p:nvPr/>
        </p:nvSpPr>
        <p:spPr>
          <a:xfrm>
            <a:off x="10299621" y="4342924"/>
            <a:ext cx="2915245"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Monetization Streams</a:t>
            </a:r>
            <a:endParaRPr lang="en-US" sz="2200" dirty="0"/>
          </a:p>
        </p:txBody>
      </p:sp>
      <p:sp>
        <p:nvSpPr>
          <p:cNvPr id="11" name="Text 9"/>
          <p:cNvSpPr/>
          <p:nvPr/>
        </p:nvSpPr>
        <p:spPr>
          <a:xfrm>
            <a:off x="9677995" y="4833342"/>
            <a:ext cx="4158615" cy="1088708"/>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Diverse models including subscriptions, in-app purchases, and partner API access for scalable revenue.</a:t>
            </a:r>
            <a:endParaRPr lang="en-US" sz="1750" dirty="0"/>
          </a:p>
        </p:txBody>
      </p:sp>
      <p:sp>
        <p:nvSpPr>
          <p:cNvPr id="12" name="Text 10"/>
          <p:cNvSpPr/>
          <p:nvPr/>
        </p:nvSpPr>
        <p:spPr>
          <a:xfrm>
            <a:off x="793790" y="617720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AI assistant is designed not just for user delight, but for significant commercial growth and brand partnership opportunities in the vast beauty and fashion market.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996208" y="368737"/>
            <a:ext cx="7007543" cy="391239"/>
          </a:xfrm>
          <a:prstGeom prst="rect">
            <a:avLst/>
          </a:prstGeom>
          <a:noFill/>
          <a:ln/>
        </p:spPr>
        <p:txBody>
          <a:bodyPr wrap="none" lIns="0" tIns="0" rIns="0" bIns="0" rtlCol="0" anchor="t"/>
          <a:lstStyle/>
          <a:p>
            <a:pPr algn="l" indent="0" marL="0">
              <a:lnSpc>
                <a:spcPts val="3050"/>
              </a:lnSpc>
              <a:buNone/>
            </a:pPr>
            <a:r>
              <a:rPr lang="en-US" sz="2450" dirty="0">
                <a:solidFill>
                  <a:srgbClr val="0C0D0F"/>
                </a:solidFill>
                <a:latin typeface="Inter" pitchFamily="34" charset="0"/>
                <a:ea typeface="Inter" pitchFamily="34" charset="-122"/>
                <a:cs typeface="Inter" pitchFamily="34" charset="-120"/>
              </a:rPr>
              <a:t>Commercialization Strategy &amp; Growth Roadmap</a:t>
            </a:r>
            <a:endParaRPr lang="en-US" sz="2450" dirty="0"/>
          </a:p>
        </p:txBody>
      </p:sp>
      <p:sp>
        <p:nvSpPr>
          <p:cNvPr id="3" name="Text 1"/>
          <p:cNvSpPr/>
          <p:nvPr/>
        </p:nvSpPr>
        <p:spPr>
          <a:xfrm>
            <a:off x="2996208" y="1935004"/>
            <a:ext cx="2503646" cy="312896"/>
          </a:xfrm>
          <a:prstGeom prst="rect">
            <a:avLst/>
          </a:prstGeom>
          <a:noFill/>
          <a:ln/>
        </p:spPr>
        <p:txBody>
          <a:bodyPr wrap="none" lIns="0" tIns="0" rIns="0" bIns="0" rtlCol="0" anchor="t"/>
          <a:lstStyle/>
          <a:p>
            <a:pPr algn="l" indent="0" marL="0">
              <a:lnSpc>
                <a:spcPts val="2450"/>
              </a:lnSpc>
              <a:buNone/>
            </a:pPr>
            <a:r>
              <a:rPr lang="en-US" sz="1950" dirty="0">
                <a:solidFill>
                  <a:srgbClr val="0C0D0F"/>
                </a:solidFill>
                <a:latin typeface="Inter" pitchFamily="34" charset="0"/>
                <a:ea typeface="Inter" pitchFamily="34" charset="-122"/>
                <a:cs typeface="Inter" pitchFamily="34" charset="-120"/>
              </a:rPr>
              <a:t>Target Segments</a:t>
            </a:r>
            <a:endParaRPr lang="en-US" sz="1950" dirty="0"/>
          </a:p>
        </p:txBody>
      </p:sp>
      <p:sp>
        <p:nvSpPr>
          <p:cNvPr id="4" name="Text 2"/>
          <p:cNvSpPr/>
          <p:nvPr/>
        </p:nvSpPr>
        <p:spPr>
          <a:xfrm>
            <a:off x="2996208" y="2316956"/>
            <a:ext cx="2824758" cy="932533"/>
          </a:xfrm>
          <a:prstGeom prst="rect">
            <a:avLst/>
          </a:prstGeom>
          <a:noFill/>
          <a:ln/>
        </p:spPr>
        <p:txBody>
          <a:bodyPr wrap="square" lIns="0" tIns="0" rIns="0" bIns="0" rtlCol="0" anchor="t"/>
          <a:lstStyle/>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Beauty Enthusiasts: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Early adopters seeking cutting-edge personalization.</a:t>
            </a:r>
            <a:endParaRPr lang="en-US" sz="950" dirty="0"/>
          </a:p>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Industry Professionals: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Stylists, makeup artists leveraging AI for client consultations.</a:t>
            </a:r>
            <a:endParaRPr lang="en-US" sz="950" dirty="0"/>
          </a:p>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Retailers &amp; Brands: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Integrating AI for enhanced customer experience and sales.</a:t>
            </a:r>
            <a:endParaRPr lang="en-US" sz="950" dirty="0"/>
          </a:p>
        </p:txBody>
      </p:sp>
      <p:pic>
        <p:nvPicPr>
          <p:cNvPr id="5" name="Image 0" descr="preencoded.png">    </p:cNvPr>
          <p:cNvPicPr>
            <a:picLocks noChangeAspect="1"/>
          </p:cNvPicPr>
          <p:nvPr/>
        </p:nvPicPr>
        <p:blipFill>
          <a:blip r:embed="rId1"/>
          <a:stretch>
            <a:fillRect/>
          </a:stretch>
        </p:blipFill>
        <p:spPr>
          <a:xfrm>
            <a:off x="6133862" y="941189"/>
            <a:ext cx="5507712" cy="3304580"/>
          </a:xfrm>
          <a:prstGeom prst="rect">
            <a:avLst/>
          </a:prstGeom>
        </p:spPr>
      </p:pic>
      <p:pic>
        <p:nvPicPr>
          <p:cNvPr id="6" name="Image 1" descr="preencoded.png">    </p:cNvPr>
          <p:cNvPicPr>
            <a:picLocks noChangeAspect="1"/>
          </p:cNvPicPr>
          <p:nvPr/>
        </p:nvPicPr>
        <p:blipFill>
          <a:blip r:embed="rId2"/>
          <a:stretch>
            <a:fillRect/>
          </a:stretch>
        </p:blipFill>
        <p:spPr>
          <a:xfrm>
            <a:off x="2996208" y="4431303"/>
            <a:ext cx="5507712" cy="3304580"/>
          </a:xfrm>
          <a:prstGeom prst="rect">
            <a:avLst/>
          </a:prstGeom>
        </p:spPr>
      </p:pic>
      <p:sp>
        <p:nvSpPr>
          <p:cNvPr id="7" name="Text 3"/>
          <p:cNvSpPr/>
          <p:nvPr/>
        </p:nvSpPr>
        <p:spPr>
          <a:xfrm>
            <a:off x="8816816" y="5425118"/>
            <a:ext cx="2503646" cy="312896"/>
          </a:xfrm>
          <a:prstGeom prst="rect">
            <a:avLst/>
          </a:prstGeom>
          <a:noFill/>
          <a:ln/>
        </p:spPr>
        <p:txBody>
          <a:bodyPr wrap="none" lIns="0" tIns="0" rIns="0" bIns="0" rtlCol="0" anchor="t"/>
          <a:lstStyle/>
          <a:p>
            <a:pPr algn="l" indent="0" marL="0">
              <a:lnSpc>
                <a:spcPts val="2450"/>
              </a:lnSpc>
              <a:buNone/>
            </a:pPr>
            <a:r>
              <a:rPr lang="en-US" sz="1950" dirty="0">
                <a:solidFill>
                  <a:srgbClr val="0C0D0F"/>
                </a:solidFill>
                <a:latin typeface="Inter" pitchFamily="34" charset="0"/>
                <a:ea typeface="Inter" pitchFamily="34" charset="-122"/>
                <a:cs typeface="Inter" pitchFamily="34" charset="-120"/>
              </a:rPr>
              <a:t>Go-to-Market</a:t>
            </a:r>
            <a:endParaRPr lang="en-US" sz="1950" dirty="0"/>
          </a:p>
        </p:txBody>
      </p:sp>
      <p:sp>
        <p:nvSpPr>
          <p:cNvPr id="8" name="Text 4"/>
          <p:cNvSpPr/>
          <p:nvPr/>
        </p:nvSpPr>
        <p:spPr>
          <a:xfrm>
            <a:off x="8816816" y="5807070"/>
            <a:ext cx="2824758" cy="932533"/>
          </a:xfrm>
          <a:prstGeom prst="rect">
            <a:avLst/>
          </a:prstGeom>
          <a:noFill/>
          <a:ln/>
        </p:spPr>
        <p:txBody>
          <a:bodyPr wrap="square" lIns="0" tIns="0" rIns="0" bIns="0" rtlCol="0" anchor="t"/>
          <a:lstStyle/>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E-commerce Partnerships: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Integrate with major fashion/beauty platforms.</a:t>
            </a:r>
            <a:endParaRPr lang="en-US" sz="950" dirty="0"/>
          </a:p>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Salon &amp; Boutique Collaborations: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Enhance in-store customer experiences.</a:t>
            </a:r>
            <a:endParaRPr lang="en-US" sz="950" dirty="0"/>
          </a:p>
          <a:p>
            <a:pPr algn="l" marL="342900" indent="-342900">
              <a:lnSpc>
                <a:spcPts val="1200"/>
              </a:lnSpc>
              <a:buSzPct val="100000"/>
              <a:buChar char="•"/>
            </a:pPr>
            <a:r>
              <a:rPr lang="en-US" sz="950" b="1" dirty="0">
                <a:solidFill>
                  <a:srgbClr val="55575A"/>
                </a:solidFill>
                <a:latin typeface="Manrope" pitchFamily="34" charset="0"/>
                <a:ea typeface="Manrope" pitchFamily="34" charset="-122"/>
                <a:cs typeface="Manrope" pitchFamily="34" charset="-120"/>
              </a:rPr>
              <a:t>AR Try-On Platforms:</a:t>
            </a:r>
            <a:pPr algn="l" indent="0" marL="0">
              <a:lnSpc>
                <a:spcPts val="1200"/>
              </a:lnSpc>
              <a:buNone/>
            </a:pPr>
            <a:r>
              <a:rPr lang="en-US" sz="950" dirty="0">
                <a:solidFill>
                  <a:srgbClr val="55575A"/>
                </a:solidFill>
                <a:latin typeface="Manrope" pitchFamily="34" charset="0"/>
                <a:ea typeface="Manrope" pitchFamily="34" charset="-122"/>
                <a:cs typeface="Manrope" pitchFamily="34" charset="-120"/>
              </a:rPr>
              <a:t> Embed for real-time virtual product trials.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240" y="637580"/>
            <a:ext cx="9720501" cy="693896"/>
          </a:xfrm>
          <a:prstGeom prst="rect">
            <a:avLst/>
          </a:prstGeom>
          <a:noFill/>
          <a:ln/>
        </p:spPr>
        <p:txBody>
          <a:bodyPr wrap="none" lIns="0" tIns="0" rIns="0" bIns="0" rtlCol="0" anchor="t"/>
          <a:lstStyle/>
          <a:p>
            <a:pPr algn="l" indent="0" marL="0">
              <a:lnSpc>
                <a:spcPts val="5450"/>
              </a:lnSpc>
              <a:buNone/>
            </a:pPr>
            <a:r>
              <a:rPr lang="en-US" sz="4350" dirty="0">
                <a:solidFill>
                  <a:srgbClr val="0C0D0F"/>
                </a:solidFill>
                <a:latin typeface="Inter" pitchFamily="34" charset="0"/>
                <a:ea typeface="Inter" pitchFamily="34" charset="-122"/>
                <a:cs typeface="Inter" pitchFamily="34" charset="-120"/>
              </a:rPr>
              <a:t>Future Vision: Expanding Capabilities</a:t>
            </a:r>
            <a:endParaRPr lang="en-US" sz="4350" dirty="0"/>
          </a:p>
        </p:txBody>
      </p:sp>
      <p:sp>
        <p:nvSpPr>
          <p:cNvPr id="3" name="Shape 1"/>
          <p:cNvSpPr/>
          <p:nvPr/>
        </p:nvSpPr>
        <p:spPr>
          <a:xfrm>
            <a:off x="1110377" y="2321481"/>
            <a:ext cx="6096000" cy="222052"/>
          </a:xfrm>
          <a:prstGeom prst="roundRect">
            <a:avLst>
              <a:gd name="adj" fmla="val 90018"/>
            </a:avLst>
          </a:prstGeom>
          <a:solidFill>
            <a:srgbClr val="FFFFFF"/>
          </a:solidFill>
          <a:ln w="7620">
            <a:solidFill>
              <a:srgbClr val="FF7047"/>
            </a:solidFill>
            <a:prstDash val="solid"/>
          </a:ln>
        </p:spPr>
      </p:sp>
      <p:sp>
        <p:nvSpPr>
          <p:cNvPr id="4" name="Shape 2"/>
          <p:cNvSpPr/>
          <p:nvPr/>
        </p:nvSpPr>
        <p:spPr>
          <a:xfrm>
            <a:off x="777240" y="2099429"/>
            <a:ext cx="666274" cy="666274"/>
          </a:xfrm>
          <a:prstGeom prst="roundRect">
            <a:avLst>
              <a:gd name="adj" fmla="val 68620"/>
            </a:avLst>
          </a:prstGeom>
          <a:solidFill>
            <a:srgbClr val="FFFFFF"/>
          </a:solidFill>
          <a:ln w="7620">
            <a:solidFill>
              <a:srgbClr val="FF7047"/>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43808" y="2265997"/>
            <a:ext cx="333137" cy="333137"/>
          </a:xfrm>
          <a:prstGeom prst="rect">
            <a:avLst/>
          </a:prstGeom>
        </p:spPr>
      </p:pic>
      <p:sp>
        <p:nvSpPr>
          <p:cNvPr id="6" name="Text 3"/>
          <p:cNvSpPr/>
          <p:nvPr/>
        </p:nvSpPr>
        <p:spPr>
          <a:xfrm>
            <a:off x="999292" y="2983111"/>
            <a:ext cx="2907030" cy="347067"/>
          </a:xfrm>
          <a:prstGeom prst="rect">
            <a:avLst/>
          </a:prstGeom>
          <a:noFill/>
          <a:ln/>
        </p:spPr>
        <p:txBody>
          <a:bodyPr wrap="none" lIns="0" tIns="0" rIns="0" bIns="0" rtlCol="0" anchor="t"/>
          <a:lstStyle/>
          <a:p>
            <a:pPr algn="l" indent="0" marL="0">
              <a:lnSpc>
                <a:spcPts val="2700"/>
              </a:lnSpc>
              <a:buNone/>
            </a:pPr>
            <a:r>
              <a:rPr lang="en-US" sz="2150" dirty="0">
                <a:solidFill>
                  <a:srgbClr val="55575A"/>
                </a:solidFill>
                <a:latin typeface="Inter" pitchFamily="34" charset="0"/>
                <a:ea typeface="Inter" pitchFamily="34" charset="-122"/>
                <a:cs typeface="Inter" pitchFamily="34" charset="-120"/>
              </a:rPr>
              <a:t>Dedicated Mobile App</a:t>
            </a:r>
            <a:endParaRPr lang="en-US" sz="2150" dirty="0"/>
          </a:p>
        </p:txBody>
      </p:sp>
      <p:sp>
        <p:nvSpPr>
          <p:cNvPr id="7" name="Text 4"/>
          <p:cNvSpPr/>
          <p:nvPr/>
        </p:nvSpPr>
        <p:spPr>
          <a:xfrm>
            <a:off x="999292" y="3460552"/>
            <a:ext cx="5985153" cy="702945"/>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Launch a standalone application for seamless, on-the-go access and enhanced user experience.</a:t>
            </a:r>
            <a:endParaRPr lang="en-US" sz="1700" dirty="0"/>
          </a:p>
        </p:txBody>
      </p:sp>
      <p:sp>
        <p:nvSpPr>
          <p:cNvPr id="8" name="Shape 5"/>
          <p:cNvSpPr/>
          <p:nvPr/>
        </p:nvSpPr>
        <p:spPr>
          <a:xfrm>
            <a:off x="7757041" y="1988344"/>
            <a:ext cx="6096000" cy="222052"/>
          </a:xfrm>
          <a:prstGeom prst="roundRect">
            <a:avLst>
              <a:gd name="adj" fmla="val 90018"/>
            </a:avLst>
          </a:prstGeom>
          <a:solidFill>
            <a:srgbClr val="FFFFFF"/>
          </a:solidFill>
          <a:ln w="7620">
            <a:solidFill>
              <a:srgbClr val="FF7047"/>
            </a:solidFill>
            <a:prstDash val="solid"/>
          </a:ln>
        </p:spPr>
      </p:sp>
      <p:sp>
        <p:nvSpPr>
          <p:cNvPr id="9" name="Shape 6"/>
          <p:cNvSpPr/>
          <p:nvPr/>
        </p:nvSpPr>
        <p:spPr>
          <a:xfrm>
            <a:off x="7423904" y="1766292"/>
            <a:ext cx="666274" cy="666274"/>
          </a:xfrm>
          <a:prstGeom prst="roundRect">
            <a:avLst>
              <a:gd name="adj" fmla="val 68620"/>
            </a:avLst>
          </a:prstGeom>
          <a:solidFill>
            <a:srgbClr val="FFFFFF"/>
          </a:solidFill>
          <a:ln w="7620">
            <a:solidFill>
              <a:srgbClr val="FF7047"/>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0473" y="1932861"/>
            <a:ext cx="333137" cy="333137"/>
          </a:xfrm>
          <a:prstGeom prst="rect">
            <a:avLst/>
          </a:prstGeom>
        </p:spPr>
      </p:pic>
      <p:sp>
        <p:nvSpPr>
          <p:cNvPr id="11" name="Text 7"/>
          <p:cNvSpPr/>
          <p:nvPr/>
        </p:nvSpPr>
        <p:spPr>
          <a:xfrm>
            <a:off x="7645956" y="2649974"/>
            <a:ext cx="3018353" cy="347067"/>
          </a:xfrm>
          <a:prstGeom prst="rect">
            <a:avLst/>
          </a:prstGeom>
          <a:noFill/>
          <a:ln/>
        </p:spPr>
        <p:txBody>
          <a:bodyPr wrap="none" lIns="0" tIns="0" rIns="0" bIns="0" rtlCol="0" anchor="t"/>
          <a:lstStyle/>
          <a:p>
            <a:pPr algn="l" indent="0" marL="0">
              <a:lnSpc>
                <a:spcPts val="2700"/>
              </a:lnSpc>
              <a:buNone/>
            </a:pPr>
            <a:r>
              <a:rPr lang="en-US" sz="2150" dirty="0">
                <a:solidFill>
                  <a:srgbClr val="55575A"/>
                </a:solidFill>
                <a:latin typeface="Inter" pitchFamily="34" charset="0"/>
                <a:ea typeface="Inter" pitchFamily="34" charset="-122"/>
                <a:cs typeface="Inter" pitchFamily="34" charset="-120"/>
              </a:rPr>
              <a:t>Enhanced AR Previews</a:t>
            </a:r>
            <a:endParaRPr lang="en-US" sz="2150" dirty="0"/>
          </a:p>
        </p:txBody>
      </p:sp>
      <p:sp>
        <p:nvSpPr>
          <p:cNvPr id="12" name="Text 8"/>
          <p:cNvSpPr/>
          <p:nvPr/>
        </p:nvSpPr>
        <p:spPr>
          <a:xfrm>
            <a:off x="7645956" y="3127415"/>
            <a:ext cx="5985153" cy="105441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Develop more sophisticated augmented reality features for real-time virtual try-ons of makeup, hairstyles, and accessories.</a:t>
            </a:r>
            <a:endParaRPr lang="en-US" sz="1700" dirty="0"/>
          </a:p>
        </p:txBody>
      </p:sp>
      <p:sp>
        <p:nvSpPr>
          <p:cNvPr id="13" name="Shape 9"/>
          <p:cNvSpPr/>
          <p:nvPr/>
        </p:nvSpPr>
        <p:spPr>
          <a:xfrm>
            <a:off x="1110377" y="5176480"/>
            <a:ext cx="6096000" cy="222052"/>
          </a:xfrm>
          <a:prstGeom prst="roundRect">
            <a:avLst>
              <a:gd name="adj" fmla="val 90018"/>
            </a:avLst>
          </a:prstGeom>
          <a:solidFill>
            <a:srgbClr val="FFFFFF"/>
          </a:solidFill>
          <a:ln w="7620">
            <a:solidFill>
              <a:srgbClr val="FF7047"/>
            </a:solidFill>
            <a:prstDash val="solid"/>
          </a:ln>
        </p:spPr>
      </p:sp>
      <p:sp>
        <p:nvSpPr>
          <p:cNvPr id="14" name="Shape 10"/>
          <p:cNvSpPr/>
          <p:nvPr/>
        </p:nvSpPr>
        <p:spPr>
          <a:xfrm>
            <a:off x="777240" y="4954429"/>
            <a:ext cx="666274" cy="666274"/>
          </a:xfrm>
          <a:prstGeom prst="roundRect">
            <a:avLst>
              <a:gd name="adj" fmla="val 68620"/>
            </a:avLst>
          </a:prstGeom>
          <a:solidFill>
            <a:srgbClr val="FFFFFF"/>
          </a:solidFill>
          <a:ln w="7620">
            <a:solidFill>
              <a:srgbClr val="FF7047"/>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3808" y="5120997"/>
            <a:ext cx="333137" cy="333137"/>
          </a:xfrm>
          <a:prstGeom prst="rect">
            <a:avLst/>
          </a:prstGeom>
        </p:spPr>
      </p:pic>
      <p:sp>
        <p:nvSpPr>
          <p:cNvPr id="16" name="Text 11"/>
          <p:cNvSpPr/>
          <p:nvPr/>
        </p:nvSpPr>
        <p:spPr>
          <a:xfrm>
            <a:off x="999292" y="5838111"/>
            <a:ext cx="3029664" cy="347067"/>
          </a:xfrm>
          <a:prstGeom prst="rect">
            <a:avLst/>
          </a:prstGeom>
          <a:noFill/>
          <a:ln/>
        </p:spPr>
        <p:txBody>
          <a:bodyPr wrap="none" lIns="0" tIns="0" rIns="0" bIns="0" rtlCol="0" anchor="t"/>
          <a:lstStyle/>
          <a:p>
            <a:pPr algn="l" indent="0" marL="0">
              <a:lnSpc>
                <a:spcPts val="2700"/>
              </a:lnSpc>
              <a:buNone/>
            </a:pPr>
            <a:r>
              <a:rPr lang="en-US" sz="2150" dirty="0">
                <a:solidFill>
                  <a:srgbClr val="55575A"/>
                </a:solidFill>
                <a:latin typeface="Inter" pitchFamily="34" charset="0"/>
                <a:ea typeface="Inter" pitchFamily="34" charset="-122"/>
                <a:cs typeface="Inter" pitchFamily="34" charset="-120"/>
              </a:rPr>
              <a:t>Real-Time Virtual Trials</a:t>
            </a:r>
            <a:endParaRPr lang="en-US" sz="2150" dirty="0"/>
          </a:p>
        </p:txBody>
      </p:sp>
      <p:sp>
        <p:nvSpPr>
          <p:cNvPr id="17" name="Text 12"/>
          <p:cNvSpPr/>
          <p:nvPr/>
        </p:nvSpPr>
        <p:spPr>
          <a:xfrm>
            <a:off x="999292" y="6315551"/>
            <a:ext cx="5985153" cy="1054418"/>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Implement live camera integration for instant style alterations and feedback, transforming the virtual consultation experience.</a:t>
            </a:r>
            <a:endParaRPr lang="en-US" sz="1700" dirty="0"/>
          </a:p>
        </p:txBody>
      </p:sp>
      <p:sp>
        <p:nvSpPr>
          <p:cNvPr id="18" name="Shape 13"/>
          <p:cNvSpPr/>
          <p:nvPr/>
        </p:nvSpPr>
        <p:spPr>
          <a:xfrm>
            <a:off x="7757041" y="4843343"/>
            <a:ext cx="6096000" cy="222052"/>
          </a:xfrm>
          <a:prstGeom prst="roundRect">
            <a:avLst>
              <a:gd name="adj" fmla="val 90018"/>
            </a:avLst>
          </a:prstGeom>
          <a:solidFill>
            <a:srgbClr val="FFFFFF"/>
          </a:solidFill>
          <a:ln w="7620">
            <a:solidFill>
              <a:srgbClr val="FF7047"/>
            </a:solidFill>
            <a:prstDash val="solid"/>
          </a:ln>
        </p:spPr>
      </p:sp>
      <p:sp>
        <p:nvSpPr>
          <p:cNvPr id="19" name="Shape 14"/>
          <p:cNvSpPr/>
          <p:nvPr/>
        </p:nvSpPr>
        <p:spPr>
          <a:xfrm>
            <a:off x="7423904" y="4621292"/>
            <a:ext cx="666274" cy="666274"/>
          </a:xfrm>
          <a:prstGeom prst="roundRect">
            <a:avLst>
              <a:gd name="adj" fmla="val 68620"/>
            </a:avLst>
          </a:prstGeom>
          <a:solidFill>
            <a:srgbClr val="FFFFFF"/>
          </a:solidFill>
          <a:ln w="7620">
            <a:solidFill>
              <a:srgbClr val="FF7047"/>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0473" y="4787860"/>
            <a:ext cx="333137" cy="333137"/>
          </a:xfrm>
          <a:prstGeom prst="rect">
            <a:avLst/>
          </a:prstGeom>
        </p:spPr>
      </p:pic>
      <p:sp>
        <p:nvSpPr>
          <p:cNvPr id="21" name="Text 15"/>
          <p:cNvSpPr/>
          <p:nvPr/>
        </p:nvSpPr>
        <p:spPr>
          <a:xfrm>
            <a:off x="7645956" y="5504974"/>
            <a:ext cx="3061454" cy="347067"/>
          </a:xfrm>
          <a:prstGeom prst="rect">
            <a:avLst/>
          </a:prstGeom>
          <a:noFill/>
          <a:ln/>
        </p:spPr>
        <p:txBody>
          <a:bodyPr wrap="none" lIns="0" tIns="0" rIns="0" bIns="0" rtlCol="0" anchor="t"/>
          <a:lstStyle/>
          <a:p>
            <a:pPr algn="l" indent="0" marL="0">
              <a:lnSpc>
                <a:spcPts val="2700"/>
              </a:lnSpc>
              <a:buNone/>
            </a:pPr>
            <a:r>
              <a:rPr lang="en-US" sz="2150" dirty="0">
                <a:solidFill>
                  <a:srgbClr val="55575A"/>
                </a:solidFill>
                <a:latin typeface="Inter" pitchFamily="34" charset="0"/>
                <a:ea typeface="Inter" pitchFamily="34" charset="-122"/>
                <a:cs typeface="Inter" pitchFamily="34" charset="-120"/>
              </a:rPr>
              <a:t>International Expansion</a:t>
            </a:r>
            <a:endParaRPr lang="en-US" sz="2150" dirty="0"/>
          </a:p>
        </p:txBody>
      </p:sp>
      <p:sp>
        <p:nvSpPr>
          <p:cNvPr id="22" name="Text 16"/>
          <p:cNvSpPr/>
          <p:nvPr/>
        </p:nvSpPr>
        <p:spPr>
          <a:xfrm>
            <a:off x="7645956" y="5982414"/>
            <a:ext cx="5985153" cy="702945"/>
          </a:xfrm>
          <a:prstGeom prst="rect">
            <a:avLst/>
          </a:prstGeom>
          <a:noFill/>
          <a:ln/>
        </p:spPr>
        <p:txBody>
          <a:bodyPr wrap="square" lIns="0" tIns="0" rIns="0" bIns="0" rtlCol="0" anchor="t"/>
          <a:lstStyle/>
          <a:p>
            <a:pPr algn="l" indent="0" marL="0">
              <a:lnSpc>
                <a:spcPts val="2750"/>
              </a:lnSpc>
              <a:buNone/>
            </a:pPr>
            <a:r>
              <a:rPr lang="en-US" sz="1700" dirty="0">
                <a:solidFill>
                  <a:srgbClr val="55575A"/>
                </a:solidFill>
                <a:latin typeface="Manrope" pitchFamily="34" charset="0"/>
                <a:ea typeface="Manrope" pitchFamily="34" charset="-122"/>
                <a:cs typeface="Manrope" pitchFamily="34" charset="-120"/>
              </a:rPr>
              <a:t>Localize content and expand market reach to key international beauty and fashion hubs.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2026-02-08T08:52:01Z</dcterms:created>
  <dcterms:modified xsi:type="dcterms:W3CDTF">2026-02-08T08:52:01Z</dcterms:modified>
</cp:coreProperties>
</file>